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embeddedFontLst>
    <p:embeddedFont>
      <p:font typeface="Roboto Slab"/>
      <p:regular r:id="rId17"/>
      <p:bold r:id="rId18"/>
    </p:embeddedFont>
    <p:embeddedFont>
      <p:font typeface="Libre Franklin"/>
      <p:regular r:id="rId19"/>
      <p:bold r:id="rId20"/>
      <p:italic r:id="rId21"/>
      <p:boldItalic r:id="rId22"/>
    </p:embeddedFont>
    <p:embeddedFont>
      <p:font typeface="Lato Light"/>
      <p:regular r:id="rId23"/>
      <p:bold r:id="rId24"/>
      <p:italic r:id="rId25"/>
      <p:boldItalic r:id="rId26"/>
    </p:embeddedFont>
    <p:embeddedFont>
      <p:font typeface="Libre Franklin Medium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31" roundtripDataSignature="AMtx7mjC0+NDjxCu5e1/RyqwtNiQ0YbIQ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ibreFranklin-bold.fntdata"/><Relationship Id="rId22" Type="http://schemas.openxmlformats.org/officeDocument/2006/relationships/font" Target="fonts/LibreFranklin-boldItalic.fntdata"/><Relationship Id="rId21" Type="http://schemas.openxmlformats.org/officeDocument/2006/relationships/font" Target="fonts/LibreFranklin-italic.fntdata"/><Relationship Id="rId24" Type="http://schemas.openxmlformats.org/officeDocument/2006/relationships/font" Target="fonts/LatoLight-bold.fntdata"/><Relationship Id="rId23" Type="http://schemas.openxmlformats.org/officeDocument/2006/relationships/font" Target="fonts/LatoLight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font" Target="fonts/LatoLight-boldItalic.fntdata"/><Relationship Id="rId25" Type="http://schemas.openxmlformats.org/officeDocument/2006/relationships/font" Target="fonts/LatoLight-italic.fntdata"/><Relationship Id="rId28" Type="http://schemas.openxmlformats.org/officeDocument/2006/relationships/font" Target="fonts/LibreFranklinMedium-bold.fntdata"/><Relationship Id="rId27" Type="http://schemas.openxmlformats.org/officeDocument/2006/relationships/font" Target="fonts/LibreFranklinMedium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ibreFranklinMedium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customschemas.google.com/relationships/presentationmetadata" Target="metadata"/><Relationship Id="rId30" Type="http://schemas.openxmlformats.org/officeDocument/2006/relationships/font" Target="fonts/LibreFranklinMedium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RobotoSlab-regular.fntdata"/><Relationship Id="rId16" Type="http://schemas.openxmlformats.org/officeDocument/2006/relationships/slide" Target="slides/slide11.xml"/><Relationship Id="rId19" Type="http://schemas.openxmlformats.org/officeDocument/2006/relationships/font" Target="fonts/LibreFranklin-regular.fntdata"/><Relationship Id="rId18" Type="http://schemas.openxmlformats.org/officeDocument/2006/relationships/font" Target="fonts/RobotoSlab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1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1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p7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p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9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5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1_Sub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0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" name="Google Shape;12;p1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13" name="Google Shape;13;p13"/>
            <p:cNvSpPr/>
            <p:nvPr/>
          </p:nvSpPr>
          <p:spPr>
            <a:xfrm>
              <a:off x="6795900" y="2673600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14;p13"/>
            <p:cNvSpPr/>
            <p:nvPr/>
          </p:nvSpPr>
          <p:spPr>
            <a:xfrm>
              <a:off x="6795900" y="2650475"/>
              <a:ext cx="102300" cy="22550"/>
            </a:xfrm>
            <a:custGeom>
              <a:rect b="b" l="l" r="r" t="t"/>
              <a:pathLst>
                <a:path extrusionOk="0" fill="none" h="902" w="4092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" name="Google Shape;15;p13"/>
            <p:cNvSpPr/>
            <p:nvPr/>
          </p:nvSpPr>
          <p:spPr>
            <a:xfrm>
              <a:off x="6795900" y="2696125"/>
              <a:ext cx="102300" cy="29875"/>
            </a:xfrm>
            <a:custGeom>
              <a:rect b="b" l="l" r="r" t="t"/>
              <a:pathLst>
                <a:path extrusionOk="0" fill="none" h="1195" w="4092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13"/>
            <p:cNvSpPr/>
            <p:nvPr/>
          </p:nvSpPr>
          <p:spPr>
            <a:xfrm>
              <a:off x="67849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17;p13"/>
            <p:cNvSpPr/>
            <p:nvPr/>
          </p:nvSpPr>
          <p:spPr>
            <a:xfrm>
              <a:off x="6718575" y="2318625"/>
              <a:ext cx="256950" cy="307525"/>
            </a:xfrm>
            <a:custGeom>
              <a:rect b="b" l="l" r="r" t="t"/>
              <a:pathLst>
                <a:path extrusionOk="0" fill="none" h="12301" w="10278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8" name="Google Shape;18;p13"/>
            <p:cNvSpPr/>
            <p:nvPr/>
          </p:nvSpPr>
          <p:spPr>
            <a:xfrm>
              <a:off x="6873825" y="2459275"/>
              <a:ext cx="35350" cy="166875"/>
            </a:xfrm>
            <a:custGeom>
              <a:rect b="b" l="l" r="r" t="t"/>
              <a:pathLst>
                <a:path extrusionOk="0" fill="none" h="6675" w="1414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9" name="Google Shape;19;p13"/>
            <p:cNvSpPr/>
            <p:nvPr/>
          </p:nvSpPr>
          <p:spPr>
            <a:xfrm>
              <a:off x="6801975" y="2453200"/>
              <a:ext cx="90150" cy="19500"/>
            </a:xfrm>
            <a:custGeom>
              <a:rect b="b" l="l" r="r" t="t"/>
              <a:pathLst>
                <a:path extrusionOk="0" fill="none" h="780" w="3606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13"/>
            <p:cNvSpPr/>
            <p:nvPr/>
          </p:nvSpPr>
          <p:spPr>
            <a:xfrm>
              <a:off x="6795900" y="2628550"/>
              <a:ext cx="102300" cy="25"/>
            </a:xfrm>
            <a:custGeom>
              <a:rect b="b" l="l" r="r" t="t"/>
              <a:pathLst>
                <a:path extrusionOk="0" fill="none" h="1" w="4092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cap="rnd" cmpd="sng" w="12175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21" name="Google Shape;21;p13"/>
          <p:cNvPicPr preferRelativeResize="0"/>
          <p:nvPr/>
        </p:nvPicPr>
        <p:blipFill rotWithShape="1">
          <a:blip r:embed="rId2">
            <a:alphaModFix/>
          </a:blip>
          <a:srcRect b="56330" l="0" r="0" t="0"/>
          <a:stretch/>
        </p:blipFill>
        <p:spPr>
          <a:xfrm>
            <a:off x="0" y="0"/>
            <a:ext cx="9144000" cy="1733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48349"/>
            <a:ext cx="7500730" cy="88224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24825" y="83600"/>
            <a:ext cx="1894349" cy="839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3"/>
          <p:cNvPicPr preferRelativeResize="0"/>
          <p:nvPr/>
        </p:nvPicPr>
        <p:blipFill rotWithShape="1">
          <a:blip r:embed="rId5">
            <a:alphaModFix/>
          </a:blip>
          <a:srcRect b="995" l="22215" r="-5914" t="-995"/>
          <a:stretch/>
        </p:blipFill>
        <p:spPr>
          <a:xfrm>
            <a:off x="-51916" y="-1215257"/>
            <a:ext cx="2571750" cy="3195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3"/>
          <p:cNvPicPr preferRelativeResize="0"/>
          <p:nvPr/>
        </p:nvPicPr>
        <p:blipFill rotWithShape="1">
          <a:blip r:embed="rId6">
            <a:alphaModFix/>
          </a:blip>
          <a:srcRect b="0" l="0" r="17470" t="0"/>
          <a:stretch/>
        </p:blipFill>
        <p:spPr>
          <a:xfrm>
            <a:off x="7084439" y="-762281"/>
            <a:ext cx="2088687" cy="2530812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3"/>
          <p:cNvSpPr txBox="1"/>
          <p:nvPr>
            <p:ph idx="1" type="body"/>
          </p:nvPr>
        </p:nvSpPr>
        <p:spPr>
          <a:xfrm>
            <a:off x="426679" y="1364596"/>
            <a:ext cx="6567323" cy="771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5pPr>
            <a:lvl6pPr indent="-355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6pPr>
            <a:lvl7pPr indent="-355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7pPr>
            <a:lvl8pPr indent="-355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8pPr>
            <a:lvl9pPr indent="-3556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◦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3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3"/>
          <p:cNvSpPr txBox="1"/>
          <p:nvPr>
            <p:ph idx="1" type="body"/>
          </p:nvPr>
        </p:nvSpPr>
        <p:spPr>
          <a:xfrm>
            <a:off x="62865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23"/>
          <p:cNvSpPr txBox="1"/>
          <p:nvPr>
            <p:ph idx="2" type="body"/>
          </p:nvPr>
        </p:nvSpPr>
        <p:spPr>
          <a:xfrm>
            <a:off x="4648200" y="1370013"/>
            <a:ext cx="386715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6" name="Google Shape;76;p23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3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3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4"/>
          <p:cNvSpPr txBox="1"/>
          <p:nvPr>
            <p:ph type="title"/>
          </p:nvPr>
        </p:nvSpPr>
        <p:spPr>
          <a:xfrm>
            <a:off x="630238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4"/>
          <p:cNvSpPr txBox="1"/>
          <p:nvPr>
            <p:ph idx="1" type="body"/>
          </p:nvPr>
        </p:nvSpPr>
        <p:spPr>
          <a:xfrm>
            <a:off x="630238" y="1260475"/>
            <a:ext cx="3868737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2" name="Google Shape;82;p24"/>
          <p:cNvSpPr txBox="1"/>
          <p:nvPr>
            <p:ph idx="2" type="body"/>
          </p:nvPr>
        </p:nvSpPr>
        <p:spPr>
          <a:xfrm>
            <a:off x="630238" y="1879600"/>
            <a:ext cx="3868737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3" name="Google Shape;83;p24"/>
          <p:cNvSpPr txBox="1"/>
          <p:nvPr>
            <p:ph idx="3" type="body"/>
          </p:nvPr>
        </p:nvSpPr>
        <p:spPr>
          <a:xfrm>
            <a:off x="4629150" y="1260475"/>
            <a:ext cx="3887788" cy="6191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4" name="Google Shape;84;p24"/>
          <p:cNvSpPr txBox="1"/>
          <p:nvPr>
            <p:ph idx="4" type="body"/>
          </p:nvPr>
        </p:nvSpPr>
        <p:spPr>
          <a:xfrm>
            <a:off x="4629150" y="1879600"/>
            <a:ext cx="3887788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24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4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5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5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5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5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6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26"/>
          <p:cNvSpPr txBox="1"/>
          <p:nvPr>
            <p:ph idx="1" type="body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96" name="Google Shape;96;p26"/>
          <p:cNvSpPr txBox="1"/>
          <p:nvPr>
            <p:ph idx="2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97" name="Google Shape;97;p26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6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6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7"/>
          <p:cNvSpPr txBox="1"/>
          <p:nvPr>
            <p:ph type="title"/>
          </p:nvPr>
        </p:nvSpPr>
        <p:spPr>
          <a:xfrm>
            <a:off x="630238" y="342900"/>
            <a:ext cx="2949575" cy="12001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7"/>
          <p:cNvSpPr/>
          <p:nvPr>
            <p:ph idx="2" type="pic"/>
          </p:nvPr>
        </p:nvSpPr>
        <p:spPr>
          <a:xfrm>
            <a:off x="3887788" y="741363"/>
            <a:ext cx="4629150" cy="3654425"/>
          </a:xfrm>
          <a:prstGeom prst="rect">
            <a:avLst/>
          </a:prstGeom>
          <a:noFill/>
          <a:ln>
            <a:noFill/>
          </a:ln>
        </p:spPr>
      </p:sp>
      <p:sp>
        <p:nvSpPr>
          <p:cNvPr id="103" name="Google Shape;103;p27"/>
          <p:cNvSpPr txBox="1"/>
          <p:nvPr>
            <p:ph idx="1" type="body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04" name="Google Shape;104;p27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7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7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8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8"/>
          <p:cNvSpPr txBox="1"/>
          <p:nvPr>
            <p:ph idx="1" type="body"/>
          </p:nvPr>
        </p:nvSpPr>
        <p:spPr>
          <a:xfrm rot="5400000">
            <a:off x="2940844" y="-942181"/>
            <a:ext cx="3262312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28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8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8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9"/>
          <p:cNvSpPr txBox="1"/>
          <p:nvPr>
            <p:ph type="title"/>
          </p:nvPr>
        </p:nvSpPr>
        <p:spPr>
          <a:xfrm rot="5400000">
            <a:off x="5350669" y="1467644"/>
            <a:ext cx="4357687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9"/>
          <p:cNvSpPr txBox="1"/>
          <p:nvPr>
            <p:ph idx="1" type="body"/>
          </p:nvPr>
        </p:nvSpPr>
        <p:spPr>
          <a:xfrm rot="5400000">
            <a:off x="1331119" y="-427831"/>
            <a:ext cx="4357687" cy="5762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29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9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9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bg>
      <p:bgPr>
        <a:noFill/>
      </p:bgPr>
    </p:bg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4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A31E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14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07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14"/>
          <p:cNvSpPr txBox="1"/>
          <p:nvPr>
            <p:ph type="ctrTitle"/>
          </p:nvPr>
        </p:nvSpPr>
        <p:spPr>
          <a:xfrm>
            <a:off x="2757250" y="961350"/>
            <a:ext cx="3629400" cy="32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>
                <a:latin typeface="Libre Franklin Medium"/>
                <a:ea typeface="Libre Franklin Medium"/>
                <a:cs typeface="Libre Franklin Medium"/>
                <a:sym typeface="Libre Franklin Medium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5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15"/>
          <p:cNvSpPr txBox="1"/>
          <p:nvPr>
            <p:ph type="ctrTitle"/>
          </p:nvPr>
        </p:nvSpPr>
        <p:spPr>
          <a:xfrm>
            <a:off x="583354" y="725127"/>
            <a:ext cx="3371700" cy="11598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6"/>
          <p:cNvSpPr/>
          <p:nvPr/>
        </p:nvSpPr>
        <p:spPr>
          <a:xfrm>
            <a:off x="407100" y="46013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16"/>
          <p:cNvSpPr/>
          <p:nvPr/>
        </p:nvSpPr>
        <p:spPr>
          <a:xfrm>
            <a:off x="8044639" y="394721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6"/>
          <p:cNvSpPr txBox="1"/>
          <p:nvPr>
            <p:ph idx="1" type="body"/>
          </p:nvPr>
        </p:nvSpPr>
        <p:spPr>
          <a:xfrm>
            <a:off x="1025382" y="1526920"/>
            <a:ext cx="1858800" cy="27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sp>
        <p:nvSpPr>
          <p:cNvPr id="38" name="Google Shape;38;p16"/>
          <p:cNvSpPr txBox="1"/>
          <p:nvPr>
            <p:ph idx="2" type="body"/>
          </p:nvPr>
        </p:nvSpPr>
        <p:spPr>
          <a:xfrm>
            <a:off x="3642600" y="1557544"/>
            <a:ext cx="1858800" cy="27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sp>
        <p:nvSpPr>
          <p:cNvPr id="39" name="Google Shape;39;p16"/>
          <p:cNvSpPr txBox="1"/>
          <p:nvPr>
            <p:ph idx="3" type="body"/>
          </p:nvPr>
        </p:nvSpPr>
        <p:spPr>
          <a:xfrm>
            <a:off x="6259818" y="1557544"/>
            <a:ext cx="1858800" cy="27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indent="-31115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indent="-31115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indent="-31115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indent="-31115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indent="-31115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indent="-31115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indent="-31115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indent="-31115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/>
        </p:txBody>
      </p:sp>
      <p:pic>
        <p:nvPicPr>
          <p:cNvPr id="40" name="Google Shape;40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23156" y="4057634"/>
            <a:ext cx="876869" cy="87686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55240"/>
            <a:ext cx="7500730" cy="882247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6"/>
          <p:cNvSpPr txBox="1"/>
          <p:nvPr>
            <p:ph idx="4" type="body"/>
          </p:nvPr>
        </p:nvSpPr>
        <p:spPr>
          <a:xfrm>
            <a:off x="328738" y="438496"/>
            <a:ext cx="6567323" cy="771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55600" lvl="1" marL="914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2pPr>
            <a:lvl3pPr indent="-355600" lvl="2" marL="1371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3pPr>
            <a:lvl4pPr indent="-355600" lvl="3" marL="18288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4pPr>
            <a:lvl5pPr indent="-355600" lvl="4" marL="22860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5pPr>
            <a:lvl6pPr indent="-355600" lvl="5" marL="2743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6pPr>
            <a:lvl7pPr indent="-355600" lvl="6" marL="32004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7pPr>
            <a:lvl8pPr indent="-355600" lvl="7" marL="3657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◦"/>
              <a:defRPr/>
            </a:lvl8pPr>
            <a:lvl9pPr indent="-355600" lvl="8" marL="411480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◦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1_Title">
    <p:bg>
      <p:bgPr>
        <a:noFill/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8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8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8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0"/>
          <p:cNvSpPr txBox="1"/>
          <p:nvPr>
            <p:ph type="ctrTitle"/>
          </p:nvPr>
        </p:nvSpPr>
        <p:spPr>
          <a:xfrm>
            <a:off x="1143000" y="84137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0"/>
          <p:cNvSpPr txBox="1"/>
          <p:nvPr>
            <p:ph idx="1" type="subTitle"/>
          </p:nvPr>
        </p:nvSpPr>
        <p:spPr>
          <a:xfrm>
            <a:off x="1143000" y="2701925"/>
            <a:ext cx="6858000" cy="12414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7" name="Google Shape;57;p20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1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1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3" name="Google Shape;63;p21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1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1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2"/>
          <p:cNvSpPr txBox="1"/>
          <p:nvPr>
            <p:ph type="title"/>
          </p:nvPr>
        </p:nvSpPr>
        <p:spPr>
          <a:xfrm>
            <a:off x="623888" y="1282700"/>
            <a:ext cx="7886700" cy="21399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2"/>
          <p:cNvSpPr txBox="1"/>
          <p:nvPr>
            <p:ph idx="1" type="body"/>
          </p:nvPr>
        </p:nvSpPr>
        <p:spPr>
          <a:xfrm>
            <a:off x="623888" y="3441700"/>
            <a:ext cx="7886700" cy="11255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69" name="Google Shape;69;p22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2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2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 txBox="1"/>
          <p:nvPr>
            <p:ph idx="1" type="body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 marR="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indent="-355600" lvl="1" marL="914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b="0" i="0" sz="2000" u="none" cap="none" strike="noStrik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/>
        </p:txBody>
      </p:sp>
      <p:sp>
        <p:nvSpPr>
          <p:cNvPr id="7" name="Google Shape;7;p12"/>
          <p:cNvSpPr txBox="1"/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  <a:defRPr b="0" i="0" sz="2000" u="none" cap="none" strike="noStrike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8" name="Google Shape;8;p12"/>
          <p:cNvSpPr txBox="1"/>
          <p:nvPr>
            <p:ph idx="12" type="sldNum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7"/>
          <p:cNvSpPr txBox="1"/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6" name="Google Shape;46;p17"/>
          <p:cNvSpPr txBox="1"/>
          <p:nvPr>
            <p:ph idx="1" type="body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17"/>
          <p:cNvSpPr txBox="1"/>
          <p:nvPr>
            <p:ph idx="10" type="dt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17"/>
          <p:cNvSpPr txBox="1"/>
          <p:nvPr>
            <p:ph idx="11" type="ftr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9" name="Google Shape;49;p17"/>
          <p:cNvSpPr txBox="1"/>
          <p:nvPr>
            <p:ph idx="12" type="sldNum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jp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www.youtube.com/watch?v=2fooP2ienR0" TargetMode="External"/><Relationship Id="rId4" Type="http://schemas.openxmlformats.org/officeDocument/2006/relationships/hyperlink" Target="https://www.youtube.com/watch?v=2fooP2ienR0" TargetMode="External"/><Relationship Id="rId5" Type="http://schemas.openxmlformats.org/officeDocument/2006/relationships/hyperlink" Target="https://www.youtube.com/watch%3Fv=2fooP2ienR0" TargetMode="External"/><Relationship Id="rId6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jpg"/><Relationship Id="rId4" Type="http://schemas.openxmlformats.org/officeDocument/2006/relationships/image" Target="../media/image10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Relationship Id="rId4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"/>
          <p:cNvSpPr txBox="1"/>
          <p:nvPr>
            <p:ph idx="1" type="body"/>
          </p:nvPr>
        </p:nvSpPr>
        <p:spPr>
          <a:xfrm>
            <a:off x="426679" y="1364596"/>
            <a:ext cx="7588609" cy="771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01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/>
              <a:t>Lesson 2: Types of Mushrooms</a:t>
            </a:r>
            <a:endParaRPr/>
          </a:p>
        </p:txBody>
      </p:sp>
      <p:sp>
        <p:nvSpPr>
          <p:cNvPr id="124" name="Google Shape;124;p1"/>
          <p:cNvSpPr txBox="1"/>
          <p:nvPr/>
        </p:nvSpPr>
        <p:spPr>
          <a:xfrm>
            <a:off x="600075" y="2571750"/>
            <a:ext cx="6815138" cy="25237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800" u="none" cap="none" strike="noStrike">
                <a:solidFill>
                  <a:srgbClr val="00000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What We’ll Learn: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What different types of mushrooms look, feel, and smell like</a:t>
            </a:r>
            <a:endParaRPr/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The names of different types of mushrooms</a:t>
            </a:r>
            <a:endParaRPr/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000000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The parts of a mushroom</a:t>
            </a:r>
            <a:endParaRPr/>
          </a:p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"/>
          <p:cNvSpPr/>
          <p:nvPr/>
        </p:nvSpPr>
        <p:spPr>
          <a:xfrm>
            <a:off x="1232210" y="1119352"/>
            <a:ext cx="6679580" cy="3220801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10"/>
          <p:cNvSpPr txBox="1"/>
          <p:nvPr>
            <p:ph idx="4294967295" type="ctrTitle"/>
          </p:nvPr>
        </p:nvSpPr>
        <p:spPr>
          <a:xfrm>
            <a:off x="1576552" y="224827"/>
            <a:ext cx="6857999" cy="32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"/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Tag us on Facebook @MushroomsInSchools! </a:t>
            </a:r>
            <a:endParaRPr b="0" i="0" sz="20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0"/>
          <p:cNvSpPr txBox="1"/>
          <p:nvPr/>
        </p:nvSpPr>
        <p:spPr>
          <a:xfrm>
            <a:off x="1576552" y="2571750"/>
            <a:ext cx="5439103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Today we learned…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We still wonder…</a:t>
            </a:r>
            <a:endParaRPr/>
          </a:p>
        </p:txBody>
      </p:sp>
      <p:pic>
        <p:nvPicPr>
          <p:cNvPr id="194" name="Google Shape;19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73234" y="3587413"/>
            <a:ext cx="1186623" cy="11866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"/>
          <p:cNvSpPr/>
          <p:nvPr/>
        </p:nvSpPr>
        <p:spPr>
          <a:xfrm>
            <a:off x="675618" y="1531712"/>
            <a:ext cx="7500730" cy="32624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sng" cap="none" strike="noStrike">
              <a:solidFill>
                <a:srgbClr val="0563C1"/>
              </a:solidFill>
              <a:latin typeface="Libre Franklin Medium"/>
              <a:ea typeface="Libre Franklin Medium"/>
              <a:cs typeface="Libre Franklin Medium"/>
              <a:sym typeface="Libre Franklin Medium"/>
              <a:hlinkClick r:id="rId3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sng" cap="none" strike="noStrike">
                <a:solidFill>
                  <a:srgbClr val="A31E36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Video: Fungi: Why Mushrooms are Awesome!</a:t>
            </a:r>
            <a:endParaRPr b="0" i="0" sz="2000" u="none" cap="none" strike="noStrike">
              <a:solidFill>
                <a:srgbClr val="A31E36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Video from SciShow Kids: </a:t>
            </a:r>
            <a:r>
              <a:rPr b="0" i="0" lang="en-US" sz="1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What's something that's neither vegetable or meat, digests food on the outside of its body, glows and the dark, and can go on top of your pizza? The amazing mushroom!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https://www.youtube.com/watch%3Fv=2fooP2ienR0</a:t>
            </a:r>
            <a:r>
              <a:rPr b="0" i="0" lang="en-US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 </a:t>
            </a:r>
            <a:r>
              <a:rPr b="0" i="0" lang="en-US" sz="1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endParaRPr b="0" i="0" sz="14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200" name="Google Shape;200;p1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0" y="583856"/>
            <a:ext cx="7500730" cy="882247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1"/>
          <p:cNvSpPr/>
          <p:nvPr/>
        </p:nvSpPr>
        <p:spPr>
          <a:xfrm>
            <a:off x="675618" y="935217"/>
            <a:ext cx="1365022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Additional Resources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"/>
          <p:cNvSpPr txBox="1"/>
          <p:nvPr>
            <p:ph type="ctrTitle"/>
          </p:nvPr>
        </p:nvSpPr>
        <p:spPr>
          <a:xfrm>
            <a:off x="2757300" y="961350"/>
            <a:ext cx="3629400" cy="32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28333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CAN YOU </a:t>
            </a:r>
            <a:br>
              <a:rPr lang="en-US"/>
            </a:br>
            <a:r>
              <a:rPr lang="en-US"/>
              <a:t>GUESS THE MUSHROOM?</a:t>
            </a:r>
            <a:endParaRPr/>
          </a:p>
        </p:txBody>
      </p:sp>
      <p:pic>
        <p:nvPicPr>
          <p:cNvPr id="130" name="Google Shape;130;p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43575" y="489860"/>
            <a:ext cx="828675" cy="82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"/>
          <p:cNvSpPr/>
          <p:nvPr/>
        </p:nvSpPr>
        <p:spPr>
          <a:xfrm>
            <a:off x="4412017" y="525456"/>
            <a:ext cx="4092587" cy="4092587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3"/>
          <p:cNvSpPr txBox="1"/>
          <p:nvPr>
            <p:ph type="ctrTitle"/>
          </p:nvPr>
        </p:nvSpPr>
        <p:spPr>
          <a:xfrm>
            <a:off x="610820" y="1948119"/>
            <a:ext cx="3799359" cy="133494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3300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White Mushrooms </a:t>
            </a:r>
            <a:endParaRPr/>
          </a:p>
        </p:txBody>
      </p:sp>
      <p:sp>
        <p:nvSpPr>
          <p:cNvPr id="137" name="Google Shape;137;p3"/>
          <p:cNvSpPr txBox="1"/>
          <p:nvPr/>
        </p:nvSpPr>
        <p:spPr>
          <a:xfrm>
            <a:off x="610820" y="2215482"/>
            <a:ext cx="26636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These are…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4"/>
          <p:cNvSpPr/>
          <p:nvPr/>
        </p:nvSpPr>
        <p:spPr>
          <a:xfrm>
            <a:off x="4441349" y="525456"/>
            <a:ext cx="4092587" cy="4092587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4"/>
          <p:cNvSpPr txBox="1"/>
          <p:nvPr>
            <p:ph type="ctrTitle"/>
          </p:nvPr>
        </p:nvSpPr>
        <p:spPr>
          <a:xfrm>
            <a:off x="525618" y="760350"/>
            <a:ext cx="3887155" cy="24410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</a:pPr>
            <a:r>
              <a:rPr b="1" lang="en-US" sz="3200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Shiitake Mushrooms</a:t>
            </a:r>
            <a:endParaRPr/>
          </a:p>
        </p:txBody>
      </p:sp>
      <p:sp>
        <p:nvSpPr>
          <p:cNvPr id="144" name="Google Shape;144;p4"/>
          <p:cNvSpPr txBox="1"/>
          <p:nvPr/>
        </p:nvSpPr>
        <p:spPr>
          <a:xfrm>
            <a:off x="538624" y="2181645"/>
            <a:ext cx="26636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These are…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5"/>
          <p:cNvSpPr/>
          <p:nvPr/>
        </p:nvSpPr>
        <p:spPr>
          <a:xfrm>
            <a:off x="4441349" y="525456"/>
            <a:ext cx="4092587" cy="4092587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5"/>
          <p:cNvSpPr txBox="1"/>
          <p:nvPr>
            <p:ph type="ctrTitle"/>
          </p:nvPr>
        </p:nvSpPr>
        <p:spPr>
          <a:xfrm>
            <a:off x="406809" y="770125"/>
            <a:ext cx="3887155" cy="2441003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</a:pPr>
            <a:r>
              <a:rPr b="1" lang="en-US" sz="3200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Oyster Mushrooms</a:t>
            </a:r>
            <a:endParaRPr/>
          </a:p>
        </p:txBody>
      </p:sp>
      <p:sp>
        <p:nvSpPr>
          <p:cNvPr id="151" name="Google Shape;151;p5"/>
          <p:cNvSpPr txBox="1"/>
          <p:nvPr/>
        </p:nvSpPr>
        <p:spPr>
          <a:xfrm>
            <a:off x="595776" y="2167357"/>
            <a:ext cx="26636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These are…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4441349" y="525456"/>
            <a:ext cx="4092587" cy="4092587"/>
          </a:xfrm>
          <a:prstGeom prst="ellipse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6"/>
          <p:cNvSpPr txBox="1"/>
          <p:nvPr>
            <p:ph type="ctrTitle"/>
          </p:nvPr>
        </p:nvSpPr>
        <p:spPr>
          <a:xfrm>
            <a:off x="610064" y="842963"/>
            <a:ext cx="3887155" cy="233958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en-US" sz="3200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Crimini Mushrooms</a:t>
            </a:r>
            <a:endParaRPr/>
          </a:p>
        </p:txBody>
      </p:sp>
      <p:sp>
        <p:nvSpPr>
          <p:cNvPr id="158" name="Google Shape;158;p6"/>
          <p:cNvSpPr txBox="1"/>
          <p:nvPr/>
        </p:nvSpPr>
        <p:spPr>
          <a:xfrm>
            <a:off x="610064" y="2138778"/>
            <a:ext cx="26636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These are…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"/>
          <p:cNvSpPr txBox="1"/>
          <p:nvPr>
            <p:ph idx="1" type="body"/>
          </p:nvPr>
        </p:nvSpPr>
        <p:spPr>
          <a:xfrm>
            <a:off x="548826" y="2714899"/>
            <a:ext cx="2879107" cy="273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1800">
                <a:latin typeface="Libre Franklin Medium"/>
                <a:ea typeface="Libre Franklin Medium"/>
                <a:cs typeface="Libre Franklin Medium"/>
                <a:sym typeface="Libre Franklin Medium"/>
              </a:rPr>
              <a:t>Share some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1800">
                <a:latin typeface="Libre Franklin Medium"/>
                <a:ea typeface="Libre Franklin Medium"/>
                <a:cs typeface="Libre Franklin Medium"/>
                <a:sym typeface="Libre Franklin Medium"/>
              </a:rPr>
              <a:t>things you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-US" sz="2400">
                <a:latin typeface="Libre Franklin Medium"/>
                <a:ea typeface="Libre Franklin Medium"/>
                <a:cs typeface="Libre Franklin Medium"/>
                <a:sym typeface="Libre Franklin Medium"/>
              </a:rPr>
              <a:t>ALREADY KNOW </a:t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lang="en-US" sz="1800">
                <a:latin typeface="Libre Franklin Medium"/>
                <a:ea typeface="Libre Franklin Medium"/>
                <a:cs typeface="Libre Franklin Medium"/>
                <a:sym typeface="Libre Franklin Medium"/>
              </a:rPr>
              <a:t>about mushrooms!</a:t>
            </a:r>
            <a:endParaRPr/>
          </a:p>
          <a:p>
            <a:pPr indent="0" lvl="0" marL="146050" rtl="0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300"/>
              <a:buNone/>
            </a:pPr>
            <a:r>
              <a:t/>
            </a:r>
            <a:endParaRPr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64" name="Google Shape;164;p7"/>
          <p:cNvSpPr txBox="1"/>
          <p:nvPr>
            <p:ph idx="4" type="body"/>
          </p:nvPr>
        </p:nvSpPr>
        <p:spPr>
          <a:xfrm>
            <a:off x="328738" y="452784"/>
            <a:ext cx="6567323" cy="771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01600" rt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</a:pPr>
            <a:r>
              <a:rPr lang="en-US"/>
              <a:t>KNOW… WANT TO KNOW…LEARNED</a:t>
            </a:r>
            <a:endParaRPr/>
          </a:p>
        </p:txBody>
      </p:sp>
      <p:sp>
        <p:nvSpPr>
          <p:cNvPr id="165" name="Google Shape;165;p7"/>
          <p:cNvSpPr txBox="1"/>
          <p:nvPr/>
        </p:nvSpPr>
        <p:spPr>
          <a:xfrm>
            <a:off x="3556372" y="2714899"/>
            <a:ext cx="2376921" cy="2079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Share some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things you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24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WANT TO KNOW </a:t>
            </a: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about mushrooms</a:t>
            </a:r>
            <a:endParaRPr b="0" i="0" sz="1300" u="none" cap="none" strike="noStrike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66" name="Google Shape;166;p7"/>
          <p:cNvSpPr/>
          <p:nvPr/>
        </p:nvSpPr>
        <p:spPr>
          <a:xfrm>
            <a:off x="1428028" y="1494803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7" name="Google Shape;167;p7"/>
          <p:cNvSpPr txBox="1"/>
          <p:nvPr/>
        </p:nvSpPr>
        <p:spPr>
          <a:xfrm>
            <a:off x="6200150" y="2714899"/>
            <a:ext cx="2138442" cy="207955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Share some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things you have </a:t>
            </a:r>
            <a:r>
              <a:rPr b="1" i="0" lang="en-US" sz="24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LEARNED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 about mushrooms!</a:t>
            </a:r>
            <a:endParaRPr b="0" i="0" sz="1300" u="none" cap="none" strike="noStrike">
              <a:solidFill>
                <a:schemeClr val="dk1"/>
              </a:solidFill>
              <a:latin typeface="Libre Franklin Medium"/>
              <a:ea typeface="Libre Franklin Medium"/>
              <a:cs typeface="Libre Franklin Medium"/>
              <a:sym typeface="Libre Franklin Medium"/>
            </a:endParaRPr>
          </a:p>
        </p:txBody>
      </p:sp>
      <p:sp>
        <p:nvSpPr>
          <p:cNvPr id="168" name="Google Shape;168;p7"/>
          <p:cNvSpPr txBox="1"/>
          <p:nvPr/>
        </p:nvSpPr>
        <p:spPr>
          <a:xfrm>
            <a:off x="1526093" y="1958007"/>
            <a:ext cx="10226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First:</a:t>
            </a:r>
            <a:endParaRPr/>
          </a:p>
        </p:txBody>
      </p:sp>
      <p:sp>
        <p:nvSpPr>
          <p:cNvPr id="169" name="Google Shape;169;p7"/>
          <p:cNvSpPr/>
          <p:nvPr/>
        </p:nvSpPr>
        <p:spPr>
          <a:xfrm>
            <a:off x="4184481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4282546" y="2003701"/>
            <a:ext cx="10226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Next:</a:t>
            </a:r>
            <a:endParaRPr/>
          </a:p>
        </p:txBody>
      </p:sp>
      <p:sp>
        <p:nvSpPr>
          <p:cNvPr id="171" name="Google Shape;171;p7"/>
          <p:cNvSpPr/>
          <p:nvPr/>
        </p:nvSpPr>
        <p:spPr>
          <a:xfrm>
            <a:off x="6709019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2" name="Google Shape;172;p7"/>
          <p:cNvSpPr txBox="1"/>
          <p:nvPr/>
        </p:nvSpPr>
        <p:spPr>
          <a:xfrm>
            <a:off x="6886596" y="2003701"/>
            <a:ext cx="102263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Last: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"/>
          <p:cNvSpPr txBox="1"/>
          <p:nvPr>
            <p:ph type="ctrTitle"/>
          </p:nvPr>
        </p:nvSpPr>
        <p:spPr>
          <a:xfrm>
            <a:off x="2757250" y="961350"/>
            <a:ext cx="3629400" cy="322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/>
              <a:t>THE PARTS OF</a:t>
            </a:r>
            <a:br>
              <a:rPr lang="en-US"/>
            </a:br>
            <a:r>
              <a:rPr lang="en-US"/>
              <a:t>A MUSHROOM</a:t>
            </a:r>
            <a:endParaRPr/>
          </a:p>
        </p:txBody>
      </p:sp>
      <p:pic>
        <p:nvPicPr>
          <p:cNvPr id="178" name="Google Shape;178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32601" y="534311"/>
            <a:ext cx="768350" cy="76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Google Shape;183;p9"/>
          <p:cNvPicPr preferRelativeResize="0"/>
          <p:nvPr/>
        </p:nvPicPr>
        <p:blipFill rotWithShape="1">
          <a:blip r:embed="rId3">
            <a:alphaModFix/>
          </a:blip>
          <a:srcRect b="2817" l="0" r="0" t="0"/>
          <a:stretch/>
        </p:blipFill>
        <p:spPr>
          <a:xfrm>
            <a:off x="4572000" y="157163"/>
            <a:ext cx="3974523" cy="492918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9"/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A31E36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p9"/>
          <p:cNvSpPr txBox="1"/>
          <p:nvPr/>
        </p:nvSpPr>
        <p:spPr>
          <a:xfrm>
            <a:off x="554613" y="2062581"/>
            <a:ext cx="3887155" cy="23395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The Different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Parts of a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chemeClr val="lt1"/>
                </a:solidFill>
                <a:latin typeface="Libre Franklin Medium"/>
                <a:ea typeface="Libre Franklin Medium"/>
                <a:cs typeface="Libre Franklin Medium"/>
                <a:sym typeface="Libre Franklin Medium"/>
              </a:rPr>
              <a:t>Mushroom!</a:t>
            </a:r>
            <a:endParaRPr/>
          </a:p>
        </p:txBody>
      </p:sp>
      <p:sp>
        <p:nvSpPr>
          <p:cNvPr id="186" name="Google Shape;186;p9"/>
          <p:cNvSpPr txBox="1"/>
          <p:nvPr/>
        </p:nvSpPr>
        <p:spPr>
          <a:xfrm>
            <a:off x="554613" y="1564105"/>
            <a:ext cx="2663687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Let’s Learn…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Design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